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263" r:id="rId3"/>
    <p:sldId id="436" r:id="rId4"/>
    <p:sldId id="435" r:id="rId5"/>
    <p:sldId id="437" r:id="rId6"/>
    <p:sldId id="281" r:id="rId7"/>
    <p:sldId id="434" r:id="rId8"/>
    <p:sldId id="264" r:id="rId9"/>
    <p:sldId id="43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4" autoAdjust="0"/>
    <p:restoredTop sz="94660"/>
  </p:normalViewPr>
  <p:slideViewPr>
    <p:cSldViewPr snapToGrid="0">
      <p:cViewPr varScale="1">
        <p:scale>
          <a:sx n="84" d="100"/>
          <a:sy n="84" d="100"/>
        </p:scale>
        <p:origin x="60" y="4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18" Type="http://schemas.openxmlformats.org/officeDocument/2006/relationships/customXml" Target="../customXml/item3.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14.png>
</file>

<file path=ppt/media/image2.pn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5/16/2022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5/16/2022</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5/16/2022</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957234"/>
            <a:ext cx="7088832" cy="443198"/>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3200" dirty="0">
                <a:solidFill>
                  <a:srgbClr val="323232"/>
                </a:solidFill>
              </a:rPr>
              <a:t>Indonesian Palm Oil Export Ban</a:t>
            </a:r>
            <a:endParaRPr sz="32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On Friday, the Indonesian government announced a ban on edible oil exports. The government hopes the ban will help contain food inflation and follows a 40 percent surge in cooking oil prices so far this year.</a:t>
            </a:r>
          </a:p>
          <a:p>
            <a:r>
              <a:rPr lang="en-US" dirty="0"/>
              <a:t>The government has also set a cap of 14,000 rupiah per liter for bulk cooking oil sales. However, there have been reports of sales at 18,000 rupiah in April.</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3" name="Picture 2">
            <a:extLst>
              <a:ext uri="{FF2B5EF4-FFF2-40B4-BE49-F238E27FC236}">
                <a16:creationId xmlns:a16="http://schemas.microsoft.com/office/drawing/2014/main" id="{A960AB52-AE76-498B-8AEB-428CFF0FC802}"/>
              </a:ext>
            </a:extLst>
          </p:cNvPr>
          <p:cNvPicPr>
            <a:picLocks noChangeAspect="1"/>
          </p:cNvPicPr>
          <p:nvPr/>
        </p:nvPicPr>
        <p:blipFill>
          <a:blip r:embed="rId2"/>
          <a:stretch>
            <a:fillRect/>
          </a:stretch>
        </p:blipFill>
        <p:spPr>
          <a:xfrm>
            <a:off x="160020" y="269674"/>
            <a:ext cx="8142479" cy="5701386"/>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6" name="Picture 5">
            <a:extLst>
              <a:ext uri="{FF2B5EF4-FFF2-40B4-BE49-F238E27FC236}">
                <a16:creationId xmlns:a16="http://schemas.microsoft.com/office/drawing/2014/main" id="{D749B942-064A-4067-B0D4-C95E5F9D239F}"/>
              </a:ext>
            </a:extLst>
          </p:cNvPr>
          <p:cNvPicPr>
            <a:picLocks noChangeAspect="1"/>
          </p:cNvPicPr>
          <p:nvPr/>
        </p:nvPicPr>
        <p:blipFill>
          <a:blip r:embed="rId2"/>
          <a:stretch>
            <a:fillRect/>
          </a:stretch>
        </p:blipFill>
        <p:spPr>
          <a:xfrm>
            <a:off x="160020" y="269674"/>
            <a:ext cx="8142479" cy="5590243"/>
          </a:xfrm>
          <a:prstGeom prst="rect">
            <a:avLst/>
          </a:prstGeom>
        </p:spPr>
      </p:pic>
    </p:spTree>
    <p:extLst>
      <p:ext uri="{BB962C8B-B14F-4D97-AF65-F5344CB8AC3E}">
        <p14:creationId xmlns:p14="http://schemas.microsoft.com/office/powerpoint/2010/main" val="51840358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0"/>
            <a:ext cx="2388092" cy="3760465"/>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An increase in Malaysian shipments may offset a portion of the decrease in Indonesian shipments. However, The Jacobsen cut its forecast of Malaysian imports by 550,000 tonnes, limiting exportable supplies.</a:t>
            </a:r>
          </a:p>
          <a:p>
            <a:r>
              <a:rPr lang="en-US" dirty="0"/>
              <a:t>Despite the cut to The Jacobsen’s Indonesian palm oil export forecast, and the limited ability of Malaysian exports to fill the gap, it still expects shipments close to or above the five-year average.</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5" name="Picture 4">
            <a:extLst>
              <a:ext uri="{FF2B5EF4-FFF2-40B4-BE49-F238E27FC236}">
                <a16:creationId xmlns:a16="http://schemas.microsoft.com/office/drawing/2014/main" id="{76D512B6-D287-4005-BDDD-AE9BFE88365B}"/>
              </a:ext>
            </a:extLst>
          </p:cNvPr>
          <p:cNvPicPr>
            <a:picLocks noChangeAspect="1"/>
          </p:cNvPicPr>
          <p:nvPr/>
        </p:nvPicPr>
        <p:blipFill>
          <a:blip r:embed="rId2"/>
          <a:stretch>
            <a:fillRect/>
          </a:stretch>
        </p:blipFill>
        <p:spPr>
          <a:xfrm>
            <a:off x="160020" y="269674"/>
            <a:ext cx="8142479" cy="5590242"/>
          </a:xfrm>
          <a:prstGeom prst="rect">
            <a:avLst/>
          </a:prstGeom>
        </p:spPr>
      </p:pic>
    </p:spTree>
    <p:extLst>
      <p:ext uri="{BB962C8B-B14F-4D97-AF65-F5344CB8AC3E}">
        <p14:creationId xmlns:p14="http://schemas.microsoft.com/office/powerpoint/2010/main" val="28468587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predicts Indonesian shipments to the Western Hemisphere will decline by about 300 million pounds relative to the five-year average.</a:t>
            </a:r>
          </a:p>
          <a:p>
            <a:r>
              <a:rPr lang="en-US" dirty="0"/>
              <a:t>Due to limited exportable supplies, The Jacobsen only added 150 million pounds to its U.S. soybean oil export forecast due to the Indonesian ban.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3" name="Picture 2">
            <a:extLst>
              <a:ext uri="{FF2B5EF4-FFF2-40B4-BE49-F238E27FC236}">
                <a16:creationId xmlns:a16="http://schemas.microsoft.com/office/drawing/2014/main" id="{ACECB999-7921-481E-91F6-4CD017B7C994}"/>
              </a:ext>
            </a:extLst>
          </p:cNvPr>
          <p:cNvPicPr>
            <a:picLocks noChangeAspect="1"/>
          </p:cNvPicPr>
          <p:nvPr/>
        </p:nvPicPr>
        <p:blipFill>
          <a:blip r:embed="rId2"/>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118388686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ban comes as Indonesian production ramps up seasonally. </a:t>
            </a:r>
          </a:p>
          <a:p>
            <a:r>
              <a:rPr lang="en-US" dirty="0"/>
              <a:t>The Jacobsen predicts 2021/22 Indonesian palm oil production at 53.8 million tonnes, up 1.8 million from 52 million last year. </a:t>
            </a:r>
          </a:p>
          <a:p>
            <a:r>
              <a:rPr lang="en-US" dirty="0"/>
              <a:t>Unless month-over-month increases in production fall well below prior year’s the increase in output combined with the export ban should flood the Indonesian market with palm oil.</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3" name="Picture 2">
            <a:extLst>
              <a:ext uri="{FF2B5EF4-FFF2-40B4-BE49-F238E27FC236}">
                <a16:creationId xmlns:a16="http://schemas.microsoft.com/office/drawing/2014/main" id="{490779EE-DFB7-4BCF-A425-AE3AE890A225}"/>
              </a:ext>
            </a:extLst>
          </p:cNvPr>
          <p:cNvPicPr>
            <a:picLocks noChangeAspect="1"/>
          </p:cNvPicPr>
          <p:nvPr/>
        </p:nvPicPr>
        <p:blipFill>
          <a:blip r:embed="rId2"/>
          <a:stretch>
            <a:fillRect/>
          </a:stretch>
        </p:blipFill>
        <p:spPr>
          <a:xfrm>
            <a:off x="171450" y="269673"/>
            <a:ext cx="8131049" cy="5914769"/>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Based on The Jacobsen’s adjustment to Indonesian exports, its forecast for 2021/22 Indonesian domestic use rises to 36.4 million tonnes from 26.4 million last year.</a:t>
            </a:r>
          </a:p>
          <a:p>
            <a:r>
              <a:rPr lang="en-US" dirty="0"/>
              <a:t>Indonesia’s President Widodo indicated he would monitor the situation and would lift the ban if the availability of cooking oil becomes abundant and affordable.  </a:t>
            </a:r>
          </a:p>
          <a:p>
            <a:pPr marL="0" indent="0">
              <a:buNone/>
            </a:pPr>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4" name="Picture 3">
            <a:extLst>
              <a:ext uri="{FF2B5EF4-FFF2-40B4-BE49-F238E27FC236}">
                <a16:creationId xmlns:a16="http://schemas.microsoft.com/office/drawing/2014/main" id="{80C86ABF-C1FA-4CA2-8DCD-A24E411B5013}"/>
              </a:ext>
            </a:extLst>
          </p:cNvPr>
          <p:cNvPicPr>
            <a:picLocks noChangeAspect="1"/>
          </p:cNvPicPr>
          <p:nvPr/>
        </p:nvPicPr>
        <p:blipFill>
          <a:blip r:embed="rId2"/>
          <a:stretch>
            <a:fillRect/>
          </a:stretch>
        </p:blipFill>
        <p:spPr>
          <a:xfrm>
            <a:off x="179832" y="269674"/>
            <a:ext cx="8122667" cy="5701386"/>
          </a:xfrm>
          <a:prstGeom prst="rect">
            <a:avLst/>
          </a:prstGeom>
        </p:spPr>
      </p:pic>
    </p:spTree>
    <p:extLst>
      <p:ext uri="{BB962C8B-B14F-4D97-AF65-F5344CB8AC3E}">
        <p14:creationId xmlns:p14="http://schemas.microsoft.com/office/powerpoint/2010/main" val="60717481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1"/>
            <a:ext cx="2388092" cy="3919363"/>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In the longer term, falling yields due to ageing trees could cut into production, potentially cutting exportable supply in 2023/24.</a:t>
            </a:r>
          </a:p>
          <a:p>
            <a:r>
              <a:rPr lang="en-US" dirty="0"/>
              <a:t>Based on The Jacobsen’s outlook for production, it believes growth in biofuel feedstock demand will remain close to current volumes and may decline modestly in the coming years. </a:t>
            </a:r>
          </a:p>
          <a:p>
            <a:r>
              <a:rPr lang="en-US" dirty="0"/>
              <a:t>The forecast suggests modest weakness in prices next year before new records in 2023/24.</a:t>
            </a:r>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5" name="Picture 4">
            <a:extLst>
              <a:ext uri="{FF2B5EF4-FFF2-40B4-BE49-F238E27FC236}">
                <a16:creationId xmlns:a16="http://schemas.microsoft.com/office/drawing/2014/main" id="{4283618E-E82D-4BC2-B11C-0229751C7A50}"/>
              </a:ext>
            </a:extLst>
          </p:cNvPr>
          <p:cNvPicPr>
            <a:picLocks noChangeAspect="1"/>
          </p:cNvPicPr>
          <p:nvPr/>
        </p:nvPicPr>
        <p:blipFill>
          <a:blip r:embed="rId2"/>
          <a:stretch>
            <a:fillRect/>
          </a:stretch>
        </p:blipFill>
        <p:spPr>
          <a:xfrm>
            <a:off x="160020" y="269674"/>
            <a:ext cx="8142479" cy="5627080"/>
          </a:xfrm>
          <a:prstGeom prst="rect">
            <a:avLst/>
          </a:prstGeom>
        </p:spPr>
      </p:pic>
    </p:spTree>
    <p:extLst>
      <p:ext uri="{BB962C8B-B14F-4D97-AF65-F5344CB8AC3E}">
        <p14:creationId xmlns:p14="http://schemas.microsoft.com/office/powerpoint/2010/main" val="371001837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person&#10;&#10;Description automatically generated">
            <a:extLst>
              <a:ext uri="{FF2B5EF4-FFF2-40B4-BE49-F238E27FC236}">
                <a16:creationId xmlns:a16="http://schemas.microsoft.com/office/drawing/2014/main" id="{202FC232-ECC9-4803-9C91-9AB0CD203A05}"/>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a:stretch>
            <a:fillRect/>
          </a:stretch>
        </p:blipFill>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4436534"/>
            <a:ext cx="7088832" cy="560923"/>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4999" y="5157314"/>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0BE37ED0A674AAABCCCF211CFB64F" ma:contentTypeVersion="16" ma:contentTypeDescription="Create a new document." ma:contentTypeScope="" ma:versionID="29a6905665880213066aaa9aaf14929c">
  <xsd:schema xmlns:xsd="http://www.w3.org/2001/XMLSchema" xmlns:xs="http://www.w3.org/2001/XMLSchema" xmlns:p="http://schemas.microsoft.com/office/2006/metadata/properties" xmlns:ns2="cf2ac421-1284-4088-96c3-18e1d2d8f03a" xmlns:ns3="0052aaab-b9fb-4904-b07b-fd4c19a80e9a" targetNamespace="http://schemas.microsoft.com/office/2006/metadata/properties" ma:root="true" ma:fieldsID="3af383b8dc086b58afe32f0c8bed5599" ns2:_="" ns3:_="">
    <xsd:import namespace="cf2ac421-1284-4088-96c3-18e1d2d8f03a"/>
    <xsd:import namespace="0052aaab-b9fb-4904-b07b-fd4c19a80e9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2ac421-1284-4088-96c3-18e1d2d8f03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4598ee4-d5e5-4f6c-b9da-4d48f8cc1368}" ma:internalName="TaxCatchAll" ma:showField="CatchAllData" ma:web="cf2ac421-1284-4088-96c3-18e1d2d8f03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052aaab-b9fb-4904-b07b-fd4c19a80e9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ddd575e-f966-4c21-8ccb-2dbfe9c821f2"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f2ac421-1284-4088-96c3-18e1d2d8f03a" xsi:nil="true"/>
    <lcf76f155ced4ddcb4097134ff3c332f xmlns="0052aaab-b9fb-4904-b07b-fd4c19a80e9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60E51823-FB94-4CFC-8722-92D37FCC9AC2}"/>
</file>

<file path=customXml/itemProps2.xml><?xml version="1.0" encoding="utf-8"?>
<ds:datastoreItem xmlns:ds="http://schemas.openxmlformats.org/officeDocument/2006/customXml" ds:itemID="{A47F50A6-464F-4B79-B67C-801858DEE272}"/>
</file>

<file path=customXml/itemProps3.xml><?xml version="1.0" encoding="utf-8"?>
<ds:datastoreItem xmlns:ds="http://schemas.openxmlformats.org/officeDocument/2006/customXml" ds:itemID="{3DB6D0CC-BFED-46F5-B1F0-EB12E5AB5217}"/>
</file>

<file path=docProps/app.xml><?xml version="1.0" encoding="utf-8"?>
<Properties xmlns="http://schemas.openxmlformats.org/officeDocument/2006/extended-properties" xmlns:vt="http://schemas.openxmlformats.org/officeDocument/2006/docPropsVTypes">
  <TotalTime>13702</TotalTime>
  <Words>501</Words>
  <Application>Microsoft Office PowerPoint</Application>
  <PresentationFormat>Widescreen</PresentationFormat>
  <Paragraphs>37</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130</cp:revision>
  <dcterms:created xsi:type="dcterms:W3CDTF">2021-04-20T13:15:58Z</dcterms:created>
  <dcterms:modified xsi:type="dcterms:W3CDTF">2022-05-16T19:44:36Z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0x010100C810BE37ED0A674AAABCCCF211CFB64F</vt:lpwstr>
  </property>
</Properties>
</file>

<file path=docProps/thumbnail.jpeg>
</file>